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2" r:id="rId3"/>
    <p:sldId id="257" r:id="rId4"/>
    <p:sldId id="259" r:id="rId5"/>
    <p:sldId id="270" r:id="rId6"/>
    <p:sldId id="271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61" r:id="rId16"/>
    <p:sldId id="263" r:id="rId17"/>
    <p:sldId id="282" r:id="rId18"/>
    <p:sldId id="26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981135170603682E-2"/>
          <c:y val="4.1257874015748035E-2"/>
          <c:w val="0.74017618110236216"/>
          <c:h val="0.83497096456692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</c:v>
                </c:pt>
                <c:pt idx="1">
                  <c:v>17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</c:v>
                </c:pt>
                <c:pt idx="1">
                  <c:v>13</c:v>
                </c:pt>
                <c:pt idx="2">
                  <c:v>8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8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088640"/>
        <c:axId val="33090176"/>
      </c:barChart>
      <c:catAx>
        <c:axId val="3308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90176"/>
        <c:crosses val="autoZero"/>
        <c:auto val="1"/>
        <c:lblAlgn val="ctr"/>
        <c:lblOffset val="100"/>
        <c:noMultiLvlLbl val="0"/>
      </c:catAx>
      <c:valAx>
        <c:axId val="33090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88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</c:v>
                </c:pt>
                <c:pt idx="1">
                  <c:v>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</c:v>
                </c:pt>
                <c:pt idx="1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наим балл</c:v>
                </c:pt>
                <c:pt idx="1">
                  <c:v>наиб балл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</c:v>
                </c:pt>
                <c:pt idx="1">
                  <c:v>76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3429760"/>
        <c:axId val="33439744"/>
      </c:barChart>
      <c:catAx>
        <c:axId val="33429760"/>
        <c:scaling>
          <c:orientation val="minMax"/>
        </c:scaling>
        <c:delete val="0"/>
        <c:axPos val="b"/>
        <c:majorTickMark val="out"/>
        <c:minorTickMark val="none"/>
        <c:tickLblPos val="nextTo"/>
        <c:crossAx val="33439744"/>
        <c:crosses val="autoZero"/>
        <c:auto val="1"/>
        <c:lblAlgn val="ctr"/>
        <c:lblOffset val="100"/>
        <c:noMultiLvlLbl val="0"/>
      </c:catAx>
      <c:valAx>
        <c:axId val="3343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429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77466848439472E-2"/>
          <c:y val="5.3577161885601306E-2"/>
          <c:w val="0.90062641895683559"/>
          <c:h val="0.831509105414686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Лист1!$A$1:$T$1</c:f>
              <c:strCache>
                <c:ptCount val="20"/>
                <c:pt idx="0">
                  <c:v> 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Лист1!$A$2:$T$2</c:f>
              <c:numCache>
                <c:formatCode>General</c:formatCode>
                <c:ptCount val="20"/>
                <c:pt idx="1">
                  <c:v>85</c:v>
                </c:pt>
                <c:pt idx="2">
                  <c:v>66</c:v>
                </c:pt>
                <c:pt idx="3">
                  <c:v>54</c:v>
                </c:pt>
                <c:pt idx="4">
                  <c:v>29</c:v>
                </c:pt>
                <c:pt idx="5">
                  <c:v>77</c:v>
                </c:pt>
                <c:pt idx="6">
                  <c:v>58</c:v>
                </c:pt>
                <c:pt idx="7">
                  <c:v>83</c:v>
                </c:pt>
                <c:pt idx="8">
                  <c:v>68</c:v>
                </c:pt>
                <c:pt idx="9">
                  <c:v>58</c:v>
                </c:pt>
                <c:pt idx="10">
                  <c:v>77</c:v>
                </c:pt>
                <c:pt idx="11">
                  <c:v>60</c:v>
                </c:pt>
                <c:pt idx="12">
                  <c:v>53</c:v>
                </c:pt>
                <c:pt idx="13">
                  <c:v>57</c:v>
                </c:pt>
                <c:pt idx="14">
                  <c:v>64</c:v>
                </c:pt>
                <c:pt idx="15">
                  <c:v>68</c:v>
                </c:pt>
                <c:pt idx="16">
                  <c:v>40</c:v>
                </c:pt>
                <c:pt idx="17">
                  <c:v>52</c:v>
                </c:pt>
                <c:pt idx="18">
                  <c:v>76</c:v>
                </c:pt>
                <c:pt idx="19">
                  <c:v>67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Лист1!$A$1:$T$1</c:f>
              <c:strCache>
                <c:ptCount val="20"/>
                <c:pt idx="0">
                  <c:v> 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Лист1!$A$3:$T$3</c:f>
              <c:numCache>
                <c:formatCode>General</c:formatCode>
                <c:ptCount val="20"/>
              </c:numCache>
            </c:numRef>
          </c:val>
        </c:ser>
        <c:ser>
          <c:idx val="2"/>
          <c:order val="2"/>
          <c:invertIfNegative val="0"/>
          <c:cat>
            <c:strRef>
              <c:f>Лист1!$A$1:$T$1</c:f>
              <c:strCache>
                <c:ptCount val="20"/>
                <c:pt idx="0">
                  <c:v> 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Лист1!$A$4:$T$4</c:f>
              <c:numCache>
                <c:formatCode>General</c:formatCode>
                <c:ptCount val="20"/>
              </c:numCache>
            </c:numRef>
          </c:val>
        </c:ser>
        <c:ser>
          <c:idx val="3"/>
          <c:order val="3"/>
          <c:invertIfNegative val="0"/>
          <c:cat>
            <c:strRef>
              <c:f>Лист1!$A$1:$T$1</c:f>
              <c:strCache>
                <c:ptCount val="20"/>
                <c:pt idx="0">
                  <c:v> 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Лист1!$A$5:$T$5</c:f>
              <c:numCache>
                <c:formatCode>General</c:formatCode>
                <c:ptCount val="20"/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896128"/>
        <c:axId val="76897664"/>
      </c:barChart>
      <c:catAx>
        <c:axId val="7689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897664"/>
        <c:crosses val="autoZero"/>
        <c:auto val="1"/>
        <c:lblAlgn val="ctr"/>
        <c:lblOffset val="100"/>
        <c:noMultiLvlLbl val="0"/>
      </c:catAx>
      <c:valAx>
        <c:axId val="76897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896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20(26ч)</c:v>
                </c:pt>
                <c:pt idx="1">
                  <c:v>21(17ч)</c:v>
                </c:pt>
                <c:pt idx="2">
                  <c:v>22(6ч)</c:v>
                </c:pt>
                <c:pt idx="3">
                  <c:v>23(1ч)</c:v>
                </c:pt>
                <c:pt idx="4">
                  <c:v>24(3ч)</c:v>
                </c:pt>
                <c:pt idx="5">
                  <c:v>25(0ч)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0.14000000000000001</c:v>
                </c:pt>
                <c:pt idx="1">
                  <c:v>0.09</c:v>
                </c:pt>
                <c:pt idx="2">
                  <c:v>0.03</c:v>
                </c:pt>
                <c:pt idx="3">
                  <c:v>0.01</c:v>
                </c:pt>
                <c:pt idx="4">
                  <c:v>0.02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20(26ч)</c:v>
                </c:pt>
                <c:pt idx="1">
                  <c:v>21(17ч)</c:v>
                </c:pt>
                <c:pt idx="2">
                  <c:v>22(6ч)</c:v>
                </c:pt>
                <c:pt idx="3">
                  <c:v>23(1ч)</c:v>
                </c:pt>
                <c:pt idx="4">
                  <c:v>24(3ч)</c:v>
                </c:pt>
                <c:pt idx="5">
                  <c:v>25(0ч)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20(26ч)</c:v>
                </c:pt>
                <c:pt idx="1">
                  <c:v>21(17ч)</c:v>
                </c:pt>
                <c:pt idx="2">
                  <c:v>22(6ч)</c:v>
                </c:pt>
                <c:pt idx="3">
                  <c:v>23(1ч)</c:v>
                </c:pt>
                <c:pt idx="4">
                  <c:v>24(3ч)</c:v>
                </c:pt>
                <c:pt idx="5">
                  <c:v>25(0ч)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24416"/>
        <c:axId val="76925952"/>
      </c:barChart>
      <c:catAx>
        <c:axId val="76924416"/>
        <c:scaling>
          <c:orientation val="minMax"/>
        </c:scaling>
        <c:delete val="0"/>
        <c:axPos val="b"/>
        <c:majorTickMark val="out"/>
        <c:minorTickMark val="none"/>
        <c:tickLblPos val="nextTo"/>
        <c:crossAx val="76925952"/>
        <c:crosses val="autoZero"/>
        <c:auto val="1"/>
        <c:lblAlgn val="ctr"/>
        <c:lblOffset val="100"/>
        <c:noMultiLvlLbl val="0"/>
      </c:catAx>
      <c:valAx>
        <c:axId val="76925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924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1484784"/>
            <a:ext cx="5797127" cy="2138241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Анализ итогов ГИА по математике 2024г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Учитель математики </a:t>
            </a:r>
          </a:p>
          <a:p>
            <a:pPr algn="r"/>
            <a:r>
              <a:rPr lang="ru-RU" dirty="0" smtClean="0"/>
              <a:t>Пахомова О.В.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7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8191"/>
            <a:ext cx="8964488" cy="76996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Общие </a:t>
            </a:r>
            <a:r>
              <a:rPr lang="ru-RU" sz="2400" b="1" dirty="0"/>
              <a:t>результаты экзаменов </a:t>
            </a:r>
            <a:r>
              <a:rPr lang="ru-RU" sz="2400" b="1" dirty="0" smtClean="0"/>
              <a:t>ГВЭ по математике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МО «</a:t>
            </a:r>
            <a:r>
              <a:rPr lang="ru-RU" sz="2400" b="1" dirty="0" err="1"/>
              <a:t>Турочакский</a:t>
            </a:r>
            <a:r>
              <a:rPr lang="ru-RU" sz="2400" b="1" dirty="0"/>
              <a:t> район» 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8244408" cy="403244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05988"/>
              </p:ext>
            </p:extLst>
          </p:nvPr>
        </p:nvGraphicFramePr>
        <p:xfrm>
          <a:off x="-180528" y="2276872"/>
          <a:ext cx="8352927" cy="2586057"/>
        </p:xfrm>
        <a:graphic>
          <a:graphicData uri="http://schemas.openxmlformats.org/drawingml/2006/table">
            <a:tbl>
              <a:tblPr firstRow="1" firstCol="1" bandRow="1"/>
              <a:tblGrid>
                <a:gridCol w="1136129"/>
                <a:gridCol w="1288194"/>
                <a:gridCol w="590827"/>
                <a:gridCol w="590827"/>
                <a:gridCol w="587921"/>
                <a:gridCol w="585983"/>
                <a:gridCol w="863963"/>
                <a:gridCol w="1002468"/>
                <a:gridCol w="955976"/>
                <a:gridCol w="750639"/>
              </a:tblGrid>
              <a:tr h="14707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-ков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от числа выпускников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экзамена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Успев-ть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неуспева-ющих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Качест-во знаний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сред. балл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7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допущенных к ГИА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63,3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1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763688" y="188640"/>
            <a:ext cx="5472608" cy="288032"/>
          </a:xfrm>
        </p:spPr>
        <p:txBody>
          <a:bodyPr>
            <a:noAutofit/>
          </a:bodyPr>
          <a:lstStyle/>
          <a:p>
            <a:r>
              <a:rPr lang="ru-RU" sz="1400" b="1" dirty="0"/>
              <a:t>Результаты ОГЭ</a:t>
            </a:r>
            <a:endParaRPr lang="ru-RU" sz="14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712968" cy="590465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152106"/>
              </p:ext>
            </p:extLst>
          </p:nvPr>
        </p:nvGraphicFramePr>
        <p:xfrm>
          <a:off x="467542" y="620686"/>
          <a:ext cx="8568953" cy="6346953"/>
        </p:xfrm>
        <a:graphic>
          <a:graphicData uri="http://schemas.openxmlformats.org/drawingml/2006/table">
            <a:tbl>
              <a:tblPr firstRow="1" firstCol="1" bandRow="1"/>
              <a:tblGrid>
                <a:gridCol w="2706037"/>
                <a:gridCol w="890002"/>
                <a:gridCol w="890002"/>
                <a:gridCol w="889029"/>
                <a:gridCol w="889029"/>
                <a:gridCol w="930900"/>
                <a:gridCol w="524849"/>
                <a:gridCol w="849105"/>
              </a:tblGrid>
              <a:tr h="1180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ОО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Среднее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Успев-ть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Иогач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Кебезень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Дмитриевка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Бийка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Озеро-Куреево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Тондошка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Курмач-Байгол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Тулой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Верх-Бийск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Яйлю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55" marR="587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0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789345" cy="307162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Результаты ГВЭ по математике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137113"/>
              </p:ext>
            </p:extLst>
          </p:nvPr>
        </p:nvGraphicFramePr>
        <p:xfrm>
          <a:off x="1115617" y="1556791"/>
          <a:ext cx="6912767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2311522"/>
                <a:gridCol w="704770"/>
                <a:gridCol w="704770"/>
                <a:gridCol w="704770"/>
                <a:gridCol w="704770"/>
                <a:gridCol w="1144862"/>
                <a:gridCol w="637303"/>
              </a:tblGrid>
              <a:tr h="1249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ОО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«4»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«2»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Среднее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Усп-ть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Турочак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Иогач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Кебезень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Тондошка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Озеро-Куреево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83,3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047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57"/>
            <a:ext cx="6965245" cy="69144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Результаты </a:t>
            </a:r>
            <a:r>
              <a:rPr lang="ru-RU" sz="2700" b="1" dirty="0"/>
              <a:t>пересдачи ОГЭ по математике 27 июня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177181"/>
              </p:ext>
            </p:extLst>
          </p:nvPr>
        </p:nvGraphicFramePr>
        <p:xfrm>
          <a:off x="827583" y="980728"/>
          <a:ext cx="7560842" cy="5112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231"/>
                <a:gridCol w="924431"/>
                <a:gridCol w="924431"/>
                <a:gridCol w="924431"/>
                <a:gridCol w="924431"/>
                <a:gridCol w="1085887"/>
              </a:tblGrid>
              <a:tr h="1133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ОО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«5»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«4»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«3»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«2»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Среднее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9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Турочак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9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Иогач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Кебезень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Дмитриевка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Бийка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9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Тондошка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9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3600" y="2595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5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"/>
            <a:ext cx="6965245" cy="692696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>Результаты пересдачи ГВЭ по математике 27 июня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354072"/>
              </p:ext>
            </p:extLst>
          </p:nvPr>
        </p:nvGraphicFramePr>
        <p:xfrm>
          <a:off x="899590" y="764705"/>
          <a:ext cx="7488833" cy="495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4130"/>
                <a:gridCol w="871250"/>
                <a:gridCol w="871250"/>
                <a:gridCol w="871250"/>
                <a:gridCol w="871250"/>
                <a:gridCol w="1349703"/>
              </a:tblGrid>
              <a:tr h="1238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ОО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«5»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«4»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«3»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«2»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Среднее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Турочак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36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Кебезень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Озеро-Куреево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Тондошка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ИТОГО: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604867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результатам пересдачи ГВЭ по математике в резервный срок, все обучающиеся успешно прошли испытание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46388" y="1757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520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45719"/>
          </a:xfrm>
        </p:spPr>
        <p:txBody>
          <a:bodyPr>
            <a:normAutofit fontScale="90000"/>
          </a:bodyPr>
          <a:lstStyle/>
          <a:p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322677"/>
              </p:ext>
            </p:extLst>
          </p:nvPr>
        </p:nvGraphicFramePr>
        <p:xfrm>
          <a:off x="827584" y="-25005"/>
          <a:ext cx="7344815" cy="633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152128"/>
                <a:gridCol w="1008112"/>
                <a:gridCol w="1584176"/>
                <a:gridCol w="1224135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«5»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«3»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«2»</a:t>
                      </a:r>
                      <a:endParaRPr lang="ru-RU" sz="14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185 обучающихся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(+1=48)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                </a:t>
                      </a:r>
                      <a:r>
                        <a:rPr lang="ru-RU" sz="1400" dirty="0" smtClean="0"/>
                        <a:t>(пересд34</a:t>
                      </a:r>
                    </a:p>
                    <a:p>
                      <a:r>
                        <a:rPr lang="ru-RU" sz="1400" dirty="0" smtClean="0"/>
                        <a:t> после пересдачи 108)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</a:p>
                    <a:p>
                      <a:r>
                        <a:rPr lang="ru-RU" sz="1400" dirty="0" smtClean="0"/>
                        <a:t>(20</a:t>
                      </a:r>
                      <a:r>
                        <a:rPr lang="ru-RU" sz="1400" baseline="0" dirty="0" smtClean="0"/>
                        <a:t> осталось)</a:t>
                      </a:r>
                      <a:endParaRPr lang="ru-RU" sz="1400" dirty="0"/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(92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 (+4=35)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23(ос 19)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(34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</a:t>
                      </a:r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Дмитриевская</a:t>
                      </a:r>
                      <a:r>
                        <a:rPr lang="ru-RU" sz="1400" baseline="0" dirty="0" smtClean="0"/>
                        <a:t> (11обуч)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(+2=5)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(ос 1)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baseline="0" dirty="0" smtClean="0"/>
                        <a:t> (14 </a:t>
                      </a:r>
                      <a:r>
                        <a:rPr lang="ru-RU" sz="1400" baseline="0" dirty="0" err="1" smtClean="0"/>
                        <a:t>обуч</a:t>
                      </a:r>
                      <a:r>
                        <a:rPr lang="ru-RU" sz="1400" baseline="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</a:t>
                      </a:r>
                    </a:p>
                    <a:p>
                      <a:r>
                        <a:rPr lang="ru-RU" dirty="0" smtClean="0"/>
                        <a:t>(+1=3)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8(+1=9)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(ос 1)</a:t>
                      </a:r>
                      <a:endParaRPr lang="ru-RU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Озеро-</a:t>
                      </a:r>
                      <a:r>
                        <a:rPr lang="ru-RU" sz="1400" dirty="0" err="1" smtClean="0"/>
                        <a:t>Куреевская</a:t>
                      </a:r>
                      <a:r>
                        <a:rPr lang="ru-RU" sz="1400" dirty="0" smtClean="0"/>
                        <a:t> (7 об)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4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Верх-</a:t>
                      </a:r>
                      <a:r>
                        <a:rPr lang="ru-RU" sz="1400" dirty="0" err="1" smtClean="0"/>
                        <a:t>Бийская</a:t>
                      </a:r>
                      <a:r>
                        <a:rPr lang="ru-RU" sz="1400" dirty="0" smtClean="0"/>
                        <a:t> (4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1488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Бийкинская</a:t>
                      </a:r>
                      <a:r>
                        <a:rPr lang="ru-RU" sz="1400" dirty="0" smtClean="0"/>
                        <a:t> (5обуч)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1(+1=2)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Тондошенская</a:t>
                      </a:r>
                      <a:r>
                        <a:rPr lang="ru-RU" sz="1400" dirty="0" smtClean="0"/>
                        <a:t> (7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(+1=4)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(ос 1)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Курмач-Байгольская</a:t>
                      </a:r>
                      <a:r>
                        <a:rPr lang="ru-RU" sz="1400" dirty="0" smtClean="0"/>
                        <a:t> (2об)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Тулойская</a:t>
                      </a:r>
                      <a:r>
                        <a:rPr lang="ru-RU" sz="1400" dirty="0" smtClean="0"/>
                        <a:t> (5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Яйлинская</a:t>
                      </a:r>
                      <a:r>
                        <a:rPr lang="ru-RU" sz="1400" dirty="0" smtClean="0"/>
                        <a:t> (1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2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95194"/>
          </a:xfrm>
        </p:spPr>
        <p:txBody>
          <a:bodyPr>
            <a:normAutofit/>
          </a:bodyPr>
          <a:lstStyle/>
          <a:p>
            <a:r>
              <a:rPr lang="ru-RU" sz="1800" dirty="0"/>
              <a:t>Анализ итогов ГИА в </a:t>
            </a:r>
            <a:r>
              <a:rPr lang="ru-RU" sz="1800" dirty="0" smtClean="0"/>
              <a:t>2023г </a:t>
            </a:r>
            <a:r>
              <a:rPr lang="ru-RU" sz="1800" dirty="0"/>
              <a:t>по математике в 9 </a:t>
            </a:r>
            <a:r>
              <a:rPr lang="ru-RU" sz="1800" dirty="0" smtClean="0"/>
              <a:t>классах (ГВЭ)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739182"/>
              </p:ext>
            </p:extLst>
          </p:nvPr>
        </p:nvGraphicFramePr>
        <p:xfrm>
          <a:off x="1403648" y="1268760"/>
          <a:ext cx="6552729" cy="413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139"/>
                <a:gridCol w="1242759"/>
                <a:gridCol w="1242759"/>
                <a:gridCol w="1242759"/>
                <a:gridCol w="960313"/>
              </a:tblGrid>
              <a:tr h="65992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 ГВЭ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«5»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«4»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«3»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«2»</a:t>
                      </a:r>
                      <a:endParaRPr lang="ru-RU" sz="1800" dirty="0"/>
                    </a:p>
                  </a:txBody>
                  <a:tcPr/>
                </a:tc>
              </a:tr>
              <a:tr h="81519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 обучающихся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(пересдали)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0429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(5обуч)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(+4=5)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4(0)</a:t>
                      </a:r>
                      <a:endParaRPr lang="ru-RU" dirty="0"/>
                    </a:p>
                  </a:txBody>
                  <a:tcPr/>
                </a:tc>
              </a:tr>
              <a:tr h="550251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(4обуч)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1(+1=2)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1(+1=2)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2(0)</a:t>
                      </a:r>
                      <a:endParaRPr lang="ru-RU" dirty="0"/>
                    </a:p>
                  </a:txBody>
                  <a:tcPr/>
                </a:tc>
              </a:tr>
              <a:tr h="465827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baseline="0" dirty="0" smtClean="0"/>
                        <a:t> (2обуч)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28395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Тондошенская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 (5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3(+1=4)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1(0)</a:t>
                      </a:r>
                      <a:endParaRPr lang="ru-RU" dirty="0"/>
                    </a:p>
                  </a:txBody>
                  <a:tcPr/>
                </a:tc>
              </a:tr>
              <a:tr h="55025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Озеро-</a:t>
                      </a:r>
                      <a:r>
                        <a:rPr lang="ru-RU" sz="1400" dirty="0" err="1" smtClean="0"/>
                        <a:t>Куреевская</a:t>
                      </a:r>
                      <a:r>
                        <a:rPr lang="ru-RU" sz="1400" dirty="0" smtClean="0"/>
                        <a:t> (6 </a:t>
                      </a:r>
                      <a:r>
                        <a:rPr lang="ru-RU" sz="1400" dirty="0" err="1" smtClean="0"/>
                        <a:t>обуч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5(+1=6)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 (0)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16961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Процент выполнения заданий 1-19(1 часть)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943564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943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Процент выполнения заданий </a:t>
            </a:r>
            <a:r>
              <a:rPr lang="ru-RU" dirty="0" smtClean="0"/>
              <a:t>20-25 (2 часть)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56131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48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5" y="692696"/>
            <a:ext cx="7416823" cy="1800200"/>
          </a:xfrm>
        </p:spPr>
        <p:txBody>
          <a:bodyPr>
            <a:normAutofit fontScale="90000"/>
          </a:bodyPr>
          <a:lstStyle/>
          <a:p>
            <a:r>
              <a:rPr lang="ru-RU" sz="3200" b="1" u="sng" dirty="0"/>
              <a:t>Отчет по итогам </a:t>
            </a:r>
            <a:r>
              <a:rPr lang="ru-RU" sz="3200" b="1" u="sng" dirty="0" smtClean="0"/>
              <a:t>проведения ЕГЭ по математике </a:t>
            </a:r>
            <a:r>
              <a:rPr lang="ru-RU" sz="3200" b="1" u="sng" dirty="0"/>
              <a:t>в 2024 году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u="sng" dirty="0"/>
              <a:t> в основной период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76873"/>
            <a:ext cx="7416824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/>
              <a:t>В 2024 году был организован один пункт проведения экзамена: ППЭ №118 в МОУ «</a:t>
            </a:r>
            <a:r>
              <a:rPr lang="ru-RU" sz="3200" dirty="0" err="1"/>
              <a:t>Турочакская</a:t>
            </a:r>
            <a:r>
              <a:rPr lang="ru-RU" sz="3200" dirty="0"/>
              <a:t> СОШ им. Я.И. </a:t>
            </a:r>
            <a:r>
              <a:rPr lang="ru-RU" sz="3200" dirty="0" err="1"/>
              <a:t>Баляева</a:t>
            </a:r>
            <a:r>
              <a:rPr lang="ru-RU" sz="3200" dirty="0"/>
              <a:t>».</a:t>
            </a:r>
          </a:p>
          <a:p>
            <a:pPr marL="0" indent="0">
              <a:buNone/>
            </a:pPr>
            <a:r>
              <a:rPr lang="ru-RU" sz="3200" dirty="0"/>
              <a:t>Всего в 2024 году обучающихся в </a:t>
            </a:r>
            <a:r>
              <a:rPr lang="ru-RU" sz="3200" dirty="0" smtClean="0"/>
              <a:t>11-х </a:t>
            </a:r>
            <a:r>
              <a:rPr lang="ru-RU" sz="3200" dirty="0"/>
              <a:t>классах </a:t>
            </a:r>
            <a:r>
              <a:rPr lang="ru-RU" sz="3200" b="1" dirty="0" smtClean="0"/>
              <a:t>33 </a:t>
            </a:r>
            <a:r>
              <a:rPr lang="ru-RU" sz="3200" dirty="0"/>
              <a:t>человека, из них было допущено к экзаменам </a:t>
            </a:r>
            <a:r>
              <a:rPr lang="ru-RU" sz="3200" dirty="0" smtClean="0"/>
              <a:t>33 </a:t>
            </a:r>
            <a:r>
              <a:rPr lang="ru-RU" sz="3200" dirty="0"/>
              <a:t>человек:</a:t>
            </a:r>
            <a:r>
              <a:rPr lang="ru-RU" sz="3200" b="1" dirty="0"/>
              <a:t> </a:t>
            </a:r>
            <a:r>
              <a:rPr lang="ru-RU" sz="3200" dirty="0" smtClean="0"/>
              <a:t>22 </a:t>
            </a:r>
            <a:r>
              <a:rPr lang="ru-RU" sz="3200" dirty="0"/>
              <a:t>сдавали </a:t>
            </a:r>
            <a:r>
              <a:rPr lang="ru-RU" sz="3200" dirty="0" smtClean="0"/>
              <a:t>экзамен базу </a:t>
            </a:r>
            <a:r>
              <a:rPr lang="ru-RU" sz="3200" dirty="0"/>
              <a:t>и </a:t>
            </a:r>
            <a:r>
              <a:rPr lang="ru-RU" sz="3200" dirty="0" smtClean="0"/>
              <a:t>11 </a:t>
            </a:r>
            <a:r>
              <a:rPr lang="ru-RU" sz="3200" dirty="0"/>
              <a:t>– </a:t>
            </a:r>
            <a:r>
              <a:rPr lang="ru-RU" sz="3200" dirty="0" smtClean="0"/>
              <a:t>профиль.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45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11759"/>
            <a:ext cx="6429305" cy="936104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Анализ </a:t>
            </a:r>
            <a:r>
              <a:rPr lang="ru-RU" sz="3200" dirty="0" smtClean="0"/>
              <a:t>итогов ЕГЭ </a:t>
            </a:r>
            <a:r>
              <a:rPr lang="ru-RU" sz="3200" dirty="0"/>
              <a:t>в </a:t>
            </a:r>
            <a:r>
              <a:rPr lang="ru-RU" sz="3200" dirty="0" smtClean="0"/>
              <a:t>2024г </a:t>
            </a:r>
            <a:r>
              <a:rPr lang="ru-RU" sz="3200" dirty="0"/>
              <a:t>по математике в 11 </a:t>
            </a:r>
            <a:r>
              <a:rPr lang="ru-RU" sz="3200" dirty="0" smtClean="0"/>
              <a:t>классе (база)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547122"/>
              </p:ext>
            </p:extLst>
          </p:nvPr>
        </p:nvGraphicFramePr>
        <p:xfrm>
          <a:off x="899592" y="908720"/>
          <a:ext cx="6696744" cy="5086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593"/>
                <a:gridCol w="868550"/>
                <a:gridCol w="801739"/>
                <a:gridCol w="734927"/>
                <a:gridCol w="723790"/>
                <a:gridCol w="1296145"/>
              </a:tblGrid>
              <a:tr h="770163"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Средний</a:t>
                      </a:r>
                      <a:r>
                        <a:rPr lang="ru-RU" baseline="0" dirty="0" smtClean="0"/>
                        <a:t> балл</a:t>
                      </a:r>
                      <a:endParaRPr lang="ru-RU" dirty="0"/>
                    </a:p>
                  </a:txBody>
                  <a:tcPr/>
                </a:tc>
              </a:tr>
              <a:tr h="10012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22(+1) </a:t>
                      </a:r>
                      <a:r>
                        <a:rPr lang="ru-RU" sz="1800" dirty="0" err="1" smtClean="0"/>
                        <a:t>обуч-ся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2(+1)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16131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13(+1)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(+1)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16131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Кебезенская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2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94426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5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944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Дмитриевская СОШ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694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Бийкинская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0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99392"/>
            <a:ext cx="6965245" cy="1171258"/>
          </a:xfrm>
        </p:spPr>
        <p:txBody>
          <a:bodyPr>
            <a:normAutofit/>
          </a:bodyPr>
          <a:lstStyle/>
          <a:p>
            <a:r>
              <a:rPr lang="ru-RU" sz="2800" dirty="0"/>
              <a:t>Анализ </a:t>
            </a:r>
            <a:r>
              <a:rPr lang="ru-RU" sz="2800" dirty="0" smtClean="0"/>
              <a:t>итогов ЕГЭ </a:t>
            </a:r>
            <a:r>
              <a:rPr lang="ru-RU" sz="2800" dirty="0"/>
              <a:t>в </a:t>
            </a:r>
            <a:r>
              <a:rPr lang="ru-RU" sz="2800" dirty="0" smtClean="0"/>
              <a:t>2024 </a:t>
            </a:r>
            <a:r>
              <a:rPr lang="ru-RU" sz="2800" dirty="0"/>
              <a:t>по математике в 11 </a:t>
            </a:r>
            <a:r>
              <a:rPr lang="ru-RU" sz="2800" dirty="0" smtClean="0"/>
              <a:t>классе (профиль)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463946"/>
              </p:ext>
            </p:extLst>
          </p:nvPr>
        </p:nvGraphicFramePr>
        <p:xfrm>
          <a:off x="395535" y="980728"/>
          <a:ext cx="8280920" cy="5753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352"/>
                <a:gridCol w="1421352"/>
                <a:gridCol w="1174161"/>
                <a:gridCol w="1023696"/>
                <a:gridCol w="3240359"/>
              </a:tblGrid>
              <a:tr h="111612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обучающихся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Наименьший</a:t>
                      </a:r>
                      <a:r>
                        <a:rPr lang="ru-RU" sz="1400" baseline="0" dirty="0" smtClean="0"/>
                        <a:t> балл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Наибольший</a:t>
                      </a:r>
                      <a:r>
                        <a:rPr lang="ru-RU" sz="1400" baseline="0" dirty="0" smtClean="0"/>
                        <a:t> балл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Средний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району</a:t>
                      </a:r>
                    </a:p>
                    <a:p>
                      <a:r>
                        <a:rPr lang="ru-RU" sz="1800" dirty="0" smtClean="0"/>
                        <a:t>16 </a:t>
                      </a:r>
                      <a:r>
                        <a:rPr lang="ru-RU" sz="1800" dirty="0" err="1" smtClean="0"/>
                        <a:t>обуч-ся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r>
                        <a:rPr lang="ru-RU" baseline="0" dirty="0" smtClean="0"/>
                        <a:t> б (22б, 46б)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 б</a:t>
                      </a:r>
                      <a:r>
                        <a:rPr lang="ru-RU" baseline="0" dirty="0" smtClean="0"/>
                        <a:t> (1обуч)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Турочакская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11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баллов</a:t>
                      </a:r>
                    </a:p>
                    <a:p>
                      <a:r>
                        <a:rPr lang="ru-RU" dirty="0" smtClean="0"/>
                        <a:t>(22балла)</a:t>
                      </a:r>
                    </a:p>
                    <a:p>
                      <a:r>
                        <a:rPr lang="ru-RU" dirty="0" smtClean="0"/>
                        <a:t>(«3» </a:t>
                      </a:r>
                      <a:r>
                        <a:rPr lang="ru-RU" dirty="0" err="1" smtClean="0"/>
                        <a:t>перес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76 б – 1 об;</a:t>
                      </a:r>
                      <a:r>
                        <a:rPr lang="ru-RU" sz="1400" baseline="0" dirty="0" smtClean="0"/>
                        <a:t> 74 б – 2 об; 72 б – 1 об;  70 б – 2 об; 58б – 1об; 52б – 1 об; 46б – 1 об; 27б – 1 об; 17б(22б) -1 об</a:t>
                      </a:r>
                      <a:endParaRPr lang="ru-RU" sz="140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Иогачская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2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34 балла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70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 балла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70 баллов – 1 </a:t>
                      </a:r>
                      <a:r>
                        <a:rPr lang="ru-RU" sz="1600" dirty="0" err="1" smtClean="0"/>
                        <a:t>обуч</a:t>
                      </a:r>
                      <a:r>
                        <a:rPr lang="ru-RU" sz="1600" dirty="0" smtClean="0"/>
                        <a:t>; </a:t>
                      </a:r>
                    </a:p>
                    <a:p>
                      <a:r>
                        <a:rPr lang="ru-RU" sz="1600" dirty="0" smtClean="0"/>
                        <a:t>34</a:t>
                      </a:r>
                      <a:r>
                        <a:rPr lang="ru-RU" sz="1600" baseline="0" dirty="0" smtClean="0"/>
                        <a:t> балла – 1 </a:t>
                      </a:r>
                      <a:r>
                        <a:rPr lang="ru-RU" sz="1600" baseline="0" dirty="0" err="1" smtClean="0"/>
                        <a:t>обуч</a:t>
                      </a:r>
                      <a:endParaRPr lang="ru-RU" sz="1600" dirty="0" smtClean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Дмитриевская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СОШ</a:t>
                      </a:r>
                    </a:p>
                    <a:p>
                      <a:r>
                        <a:rPr lang="ru-RU" sz="1400" dirty="0" smtClean="0"/>
                        <a:t>1 </a:t>
                      </a:r>
                      <a:r>
                        <a:rPr lang="ru-RU" sz="140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баллов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40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40 баллов – 1 </a:t>
                      </a:r>
                      <a:r>
                        <a:rPr lang="ru-RU" sz="1600" dirty="0" err="1" smtClean="0"/>
                        <a:t>обуч</a:t>
                      </a:r>
                      <a:endParaRPr lang="ru-RU" sz="1600" baseline="0" dirty="0" smtClean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Бийкинская</a:t>
                      </a:r>
                      <a:r>
                        <a:rPr lang="ru-RU" sz="1400" dirty="0" smtClean="0"/>
                        <a:t> СОШ</a:t>
                      </a:r>
                    </a:p>
                    <a:p>
                      <a:r>
                        <a:rPr lang="ru-RU" sz="1400" dirty="0" smtClean="0"/>
                        <a:t>2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обуч-ся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17 балла</a:t>
                      </a:r>
                    </a:p>
                    <a:p>
                      <a:r>
                        <a:rPr lang="ru-RU" baseline="0" dirty="0" smtClean="0"/>
                        <a:t>(46б </a:t>
                      </a:r>
                      <a:r>
                        <a:rPr lang="ru-RU" baseline="0" dirty="0" err="1" smtClean="0"/>
                        <a:t>перес</a:t>
                      </a:r>
                      <a:r>
                        <a:rPr lang="ru-RU" baseline="0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46 баллов – 2 </a:t>
                      </a:r>
                      <a:r>
                        <a:rPr lang="ru-RU" sz="1600" dirty="0" err="1" smtClean="0"/>
                        <a:t>обуч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ГИА 11 класс 2022,2023,2024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04358897"/>
              </p:ext>
            </p:extLst>
          </p:nvPr>
        </p:nvGraphicFramePr>
        <p:xfrm>
          <a:off x="1619672" y="213285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8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ГИА 11 класс профиль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631838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369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/>
              <a:t>Анализ итогов </a:t>
            </a:r>
            <a:r>
              <a:rPr lang="ru-RU" sz="4800" dirty="0" smtClean="0"/>
              <a:t>ОГЭ </a:t>
            </a:r>
            <a:r>
              <a:rPr lang="ru-RU" sz="4800" dirty="0"/>
              <a:t>по </a:t>
            </a:r>
            <a:r>
              <a:rPr lang="ru-RU" sz="4800" dirty="0" smtClean="0"/>
              <a:t>математике</a:t>
            </a:r>
          </a:p>
          <a:p>
            <a:pPr marL="0" indent="0">
              <a:buNone/>
            </a:pPr>
            <a:r>
              <a:rPr lang="ru-RU" sz="4800" dirty="0" smtClean="0"/>
              <a:t> </a:t>
            </a:r>
            <a:r>
              <a:rPr lang="ru-RU" sz="4800" dirty="0"/>
              <a:t>в 9 классах</a:t>
            </a:r>
          </a:p>
        </p:txBody>
      </p:sp>
    </p:spTree>
    <p:extLst>
      <p:ext uri="{BB962C8B-B14F-4D97-AF65-F5344CB8AC3E}">
        <p14:creationId xmlns:p14="http://schemas.microsoft.com/office/powerpoint/2010/main" val="36376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344815" cy="936104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/>
              <a:t/>
            </a:r>
            <a:br>
              <a:rPr lang="ru-RU" sz="3200" b="1" u="sng" dirty="0"/>
            </a:br>
            <a:r>
              <a:rPr lang="ru-RU" sz="3200" b="1" u="sng" dirty="0" smtClean="0"/>
              <a:t>Отчет </a:t>
            </a:r>
            <a:r>
              <a:rPr lang="ru-RU" sz="3200" b="1" u="sng" dirty="0"/>
              <a:t>по итогам </a:t>
            </a:r>
            <a:r>
              <a:rPr lang="ru-RU" sz="3200" b="1" u="sng" dirty="0" smtClean="0"/>
              <a:t>проведения ГИА – 9</a:t>
            </a:r>
            <a:br>
              <a:rPr lang="ru-RU" sz="3200" b="1" u="sng" dirty="0" smtClean="0"/>
            </a:br>
            <a:r>
              <a:rPr lang="ru-RU" sz="3200" b="1" u="sng" dirty="0" smtClean="0"/>
              <a:t> </a:t>
            </a:r>
            <a:r>
              <a:rPr lang="ru-RU" sz="3200" b="1" u="sng" dirty="0"/>
              <a:t>в 2024 </a:t>
            </a:r>
            <a:r>
              <a:rPr lang="ru-RU" sz="3200" b="1" u="sng" dirty="0" smtClean="0"/>
              <a:t>году в основной период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u="sng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76873"/>
            <a:ext cx="7416824" cy="3744416"/>
          </a:xfrm>
        </p:spPr>
        <p:txBody>
          <a:bodyPr>
            <a:normAutofit/>
          </a:bodyPr>
          <a:lstStyle/>
          <a:p>
            <a:r>
              <a:rPr lang="ru-RU" dirty="0" smtClean="0"/>
              <a:t>Всего </a:t>
            </a:r>
            <a:r>
              <a:rPr lang="ru-RU" dirty="0"/>
              <a:t>в 2024 году обучающихся в 9-х классах </a:t>
            </a:r>
            <a:r>
              <a:rPr lang="ru-RU" b="1" dirty="0"/>
              <a:t>222 </a:t>
            </a:r>
            <a:r>
              <a:rPr lang="ru-RU" dirty="0"/>
              <a:t>человека, из них было допущено к экзаменам 207 человек:</a:t>
            </a:r>
            <a:r>
              <a:rPr lang="ru-RU" b="1" dirty="0"/>
              <a:t> </a:t>
            </a:r>
            <a:r>
              <a:rPr lang="ru-RU" dirty="0"/>
              <a:t>185 сдавали экзамены в форме ОГЭ и 22 – в форме ГВЭ.  Не допущены до ГИА </a:t>
            </a:r>
            <a:r>
              <a:rPr lang="ru-RU" b="1" dirty="0"/>
              <a:t>11 человек. </a:t>
            </a:r>
            <a:r>
              <a:rPr lang="ru-RU" dirty="0"/>
              <a:t>4 обучающихся не участвовали в экзаменах и получили свидетельство об обучении.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83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8191"/>
            <a:ext cx="8964488" cy="76996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Общие </a:t>
            </a:r>
            <a:r>
              <a:rPr lang="ru-RU" sz="2400" b="1" dirty="0"/>
              <a:t>результаты экзаменов ОГЭ </a:t>
            </a:r>
            <a:r>
              <a:rPr lang="ru-RU" sz="2400" b="1" dirty="0" smtClean="0"/>
              <a:t>по математике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МО «</a:t>
            </a:r>
            <a:r>
              <a:rPr lang="ru-RU" sz="2400" b="1" dirty="0" err="1"/>
              <a:t>Турочакский</a:t>
            </a:r>
            <a:r>
              <a:rPr lang="ru-RU" sz="2400" b="1" dirty="0"/>
              <a:t> район» 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8244408" cy="403244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271061"/>
              </p:ext>
            </p:extLst>
          </p:nvPr>
        </p:nvGraphicFramePr>
        <p:xfrm>
          <a:off x="-180528" y="2276872"/>
          <a:ext cx="8352927" cy="2586057"/>
        </p:xfrm>
        <a:graphic>
          <a:graphicData uri="http://schemas.openxmlformats.org/drawingml/2006/table">
            <a:tbl>
              <a:tblPr firstRow="1" firstCol="1" bandRow="1"/>
              <a:tblGrid>
                <a:gridCol w="1136129"/>
                <a:gridCol w="1288194"/>
                <a:gridCol w="590827"/>
                <a:gridCol w="590827"/>
                <a:gridCol w="587921"/>
                <a:gridCol w="585983"/>
                <a:gridCol w="863963"/>
                <a:gridCol w="1002468"/>
                <a:gridCol w="955976"/>
                <a:gridCol w="750639"/>
              </a:tblGrid>
              <a:tr h="14707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-ков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от числа выпускников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экзамена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Успев-ть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неуспева-ющих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Качест-во знаний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сред. балл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7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допущенных к ГИА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97,3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77,2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700</TotalTime>
  <Words>1008</Words>
  <Application>Microsoft Office PowerPoint</Application>
  <PresentationFormat>Экран (4:3)</PresentationFormat>
  <Paragraphs>504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Кнопка</vt:lpstr>
      <vt:lpstr>Анализ итогов ГИА по математике 2024г</vt:lpstr>
      <vt:lpstr>Отчет по итогам проведения ЕГЭ по математике в 2024 году  в основной период </vt:lpstr>
      <vt:lpstr>Анализ итогов ЕГЭ в 2024г по математике в 11 классе (база)</vt:lpstr>
      <vt:lpstr>Анализ итогов ЕГЭ в 2024 по математике в 11 классе (профиль)</vt:lpstr>
      <vt:lpstr>Итоги ГИА 11 класс 2022,2023,2024</vt:lpstr>
      <vt:lpstr>Итоги ГИА 11 класс профиль</vt:lpstr>
      <vt:lpstr>Презентация PowerPoint</vt:lpstr>
      <vt:lpstr>  Отчет по итогам проведения ГИА – 9  в 2024 году в основной период   </vt:lpstr>
      <vt:lpstr>    Общие результаты экзаменов ОГЭ по математике  МО «Турочакский район» </vt:lpstr>
      <vt:lpstr>    Общие результаты экзаменов ГВЭ по математике  МО «Турочакский район» </vt:lpstr>
      <vt:lpstr>Результаты ОГЭ</vt:lpstr>
      <vt:lpstr>Результаты ГВЭ по математике</vt:lpstr>
      <vt:lpstr>  Результаты пересдачи ОГЭ по математике 27 июня </vt:lpstr>
      <vt:lpstr>Результаты пересдачи ГВЭ по математике 27 июня </vt:lpstr>
      <vt:lpstr>Презентация PowerPoint</vt:lpstr>
      <vt:lpstr>Анализ итогов ГИА в 2023г по математике в 9 классах (ГВЭ)</vt:lpstr>
      <vt:lpstr>Процент выполнения заданий 1-19(1 часть)</vt:lpstr>
      <vt:lpstr>Процент выполнения заданий 20-25 (2 часть)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ГИА 2022г</dc:title>
  <dc:creator>РС</dc:creator>
  <cp:lastModifiedBy>Пользователь</cp:lastModifiedBy>
  <cp:revision>57</cp:revision>
  <dcterms:created xsi:type="dcterms:W3CDTF">2022-08-21T12:22:42Z</dcterms:created>
  <dcterms:modified xsi:type="dcterms:W3CDTF">2024-08-21T03:04:03Z</dcterms:modified>
</cp:coreProperties>
</file>